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  <p:sldMasterId id="214748366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14" roundtripDataSignature="AMtx7mipNMTrhrD95i9q1s7F5MkwWSSPt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customschemas.google.com/relationships/presentationmetadata" Target="meta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7" name="Google Shape;127;p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9" name="Google Shape;139;p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3" name="Google Shape;153;p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68" name="Google Shape;168;p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84" name="Google Shape;184;p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00" name="Google Shape;200;p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17" name="Google Shape;217;p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9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" name="Google Shape;13;p9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14" name="Google Shape;14;p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" name="Google Shape;15;p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" name="Google Shape;16;p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8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8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1" name="Google Shape;71;p1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9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7" name="Google Shape;77;p1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86" name="Google Shape;86;p2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87" name="Google Shape;87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0" name="Google Shape;90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3" name="Google Shape;93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" name="Google Shape;94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7" name="Google Shape;97;p2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8" name="Google Shape;98;p24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9" name="Google Shape;99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2" name="Google Shape;102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6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5" name="Google Shape;105;p26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6" name="Google Shape;106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7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9" name="Google Shape;109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2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3" name="Google Shape;113;p2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4" name="Google Shape;114;p2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5" name="Google Shape;115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0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" name="Google Shape;19;p10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0" name="Google Shape;20;p1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" name="Google Shape;21;p1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2" name="Google Shape;22;p1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9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18" name="Google Shape;118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0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1" name="Google Shape;121;p30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2" name="Google Shape;122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1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5" name="Google Shape;25;p11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1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" name="Google Shape;27;p1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" name="Google Shape;28;p1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2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" name="Google Shape;31;p12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2" name="Google Shape;32;p12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3" name="Google Shape;33;p1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4" name="Google Shape;34;p1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" name="Google Shape;35;p1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3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" name="Google Shape;38;p13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39" name="Google Shape;39;p13"/>
          <p:cNvSpPr txBox="1"/>
          <p:nvPr>
            <p:ph idx="2" type="body"/>
          </p:nvPr>
        </p:nvSpPr>
        <p:spPr>
          <a:xfrm>
            <a:off x="629841" y="1878806"/>
            <a:ext cx="38685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0" name="Google Shape;40;p13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41" name="Google Shape;41;p13"/>
          <p:cNvSpPr txBox="1"/>
          <p:nvPr>
            <p:ph idx="4" type="body"/>
          </p:nvPr>
        </p:nvSpPr>
        <p:spPr>
          <a:xfrm>
            <a:off x="4629150" y="1878806"/>
            <a:ext cx="38874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2" name="Google Shape;42;p1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" name="Google Shape;43;p1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" name="Google Shape;44;p1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7" name="Google Shape;47;p1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8" name="Google Shape;48;p1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9" name="Google Shape;49;p1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2" name="Google Shape;52;p1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3" name="Google Shape;53;p1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6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6" name="Google Shape;56;p16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810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57" name="Google Shape;57;p16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58" name="Google Shape;58;p1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9" name="Google Shape;59;p1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" name="Google Shape;60;p1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7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3" name="Google Shape;63;p17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7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65" name="Google Shape;65;p1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1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2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8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8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" name="Google Shape;82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3" name="Google Shape;83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Relationship Id="rId4" Type="http://schemas.openxmlformats.org/officeDocument/2006/relationships/image" Target="../media/image10.png"/><Relationship Id="rId5" Type="http://schemas.openxmlformats.org/officeDocument/2006/relationships/image" Target="../media/image4.png"/><Relationship Id="rId6" Type="http://schemas.openxmlformats.org/officeDocument/2006/relationships/image" Target="../media/image6.png"/><Relationship Id="rId7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Relationship Id="rId4" Type="http://schemas.openxmlformats.org/officeDocument/2006/relationships/image" Target="../media/image9.png"/><Relationship Id="rId5" Type="http://schemas.openxmlformats.org/officeDocument/2006/relationships/image" Target="../media/image3.png"/><Relationship Id="rId6" Type="http://schemas.openxmlformats.org/officeDocument/2006/relationships/image" Target="../media/image10.png"/><Relationship Id="rId7" Type="http://schemas.openxmlformats.org/officeDocument/2006/relationships/image" Target="../media/image7.png"/><Relationship Id="rId8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0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Relationship Id="rId4" Type="http://schemas.openxmlformats.org/officeDocument/2006/relationships/image" Target="../media/image9.png"/><Relationship Id="rId9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12.png"/><Relationship Id="rId7" Type="http://schemas.openxmlformats.org/officeDocument/2006/relationships/image" Target="../media/image10.png"/><Relationship Id="rId8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Relationship Id="rId4" Type="http://schemas.openxmlformats.org/officeDocument/2006/relationships/image" Target="../media/image9.png"/><Relationship Id="rId9" Type="http://schemas.openxmlformats.org/officeDocument/2006/relationships/image" Target="../media/image7.png"/><Relationship Id="rId5" Type="http://schemas.openxmlformats.org/officeDocument/2006/relationships/image" Target="../media/image3.png"/><Relationship Id="rId6" Type="http://schemas.openxmlformats.org/officeDocument/2006/relationships/image" Target="../media/image20.png"/><Relationship Id="rId7" Type="http://schemas.openxmlformats.org/officeDocument/2006/relationships/image" Target="../media/image14.jpg"/><Relationship Id="rId8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Relationship Id="rId4" Type="http://schemas.openxmlformats.org/officeDocument/2006/relationships/image" Target="../media/image9.png"/><Relationship Id="rId9" Type="http://schemas.openxmlformats.org/officeDocument/2006/relationships/image" Target="../media/image7.png"/><Relationship Id="rId5" Type="http://schemas.openxmlformats.org/officeDocument/2006/relationships/image" Target="../media/image3.png"/><Relationship Id="rId6" Type="http://schemas.openxmlformats.org/officeDocument/2006/relationships/image" Target="../media/image16.png"/><Relationship Id="rId7" Type="http://schemas.openxmlformats.org/officeDocument/2006/relationships/image" Target="../media/image19.png"/><Relationship Id="rId8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image" Target="../media/image9.png"/><Relationship Id="rId9" Type="http://schemas.openxmlformats.org/officeDocument/2006/relationships/image" Target="../media/image7.png"/><Relationship Id="rId5" Type="http://schemas.openxmlformats.org/officeDocument/2006/relationships/image" Target="../media/image3.png"/><Relationship Id="rId6" Type="http://schemas.openxmlformats.org/officeDocument/2006/relationships/image" Target="../media/image18.png"/><Relationship Id="rId7" Type="http://schemas.openxmlformats.org/officeDocument/2006/relationships/image" Target="../media/image15.png"/><Relationship Id="rId8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Relationship Id="rId4" Type="http://schemas.openxmlformats.org/officeDocument/2006/relationships/image" Target="../media/image9.png"/><Relationship Id="rId9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17.png"/><Relationship Id="rId7" Type="http://schemas.openxmlformats.org/officeDocument/2006/relationships/image" Target="../media/image10.png"/><Relationship Id="rId8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rma, Rectángulo&#10;&#10;Descripción generada automáticamente" id="129" name="Google Shape;129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1"/>
          <p:cNvSpPr txBox="1"/>
          <p:nvPr/>
        </p:nvSpPr>
        <p:spPr>
          <a:xfrm>
            <a:off x="0" y="642954"/>
            <a:ext cx="9144000" cy="6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es" sz="4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Ciencia de Datos</a:t>
            </a:r>
            <a:endParaRPr b="0" i="0" sz="4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1"/>
          <p:cNvSpPr txBox="1"/>
          <p:nvPr/>
        </p:nvSpPr>
        <p:spPr>
          <a:xfrm>
            <a:off x="2929662" y="1487752"/>
            <a:ext cx="32847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2900" lvl="0" marL="3429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b="1" i="0" lang="es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Módulo 1</a:t>
            </a:r>
            <a:endParaRPr b="1" i="0" sz="2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1"/>
          <p:cNvSpPr txBox="1"/>
          <p:nvPr/>
        </p:nvSpPr>
        <p:spPr>
          <a:xfrm>
            <a:off x="0" y="2398654"/>
            <a:ext cx="9144000" cy="62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0" i="0" lang="es" sz="2500" u="none" cap="none" strike="noStrike">
                <a:solidFill>
                  <a:srgbClr val="EEBD33"/>
                </a:solidFill>
                <a:latin typeface="Calibri"/>
                <a:ea typeface="Calibri"/>
                <a:cs typeface="Calibri"/>
                <a:sym typeface="Calibri"/>
              </a:rPr>
              <a:t>¿</a:t>
            </a:r>
            <a:r>
              <a:rPr b="0" i="0" lang="es" sz="2500" u="none" cap="none" strike="noStrike">
                <a:solidFill>
                  <a:srgbClr val="EEBD33"/>
                </a:solidFill>
                <a:latin typeface="Calibri"/>
                <a:ea typeface="Calibri"/>
                <a:cs typeface="Calibri"/>
                <a:sym typeface="Calibri"/>
              </a:rPr>
              <a:t>Que es la ciencia de datos?</a:t>
            </a:r>
            <a:endParaRPr b="0" i="0" sz="2500" u="none" cap="none" strike="noStrike">
              <a:solidFill>
                <a:srgbClr val="EEBD3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0" i="0" lang="es" sz="2500" u="none" cap="none" strike="noStrike">
                <a:solidFill>
                  <a:srgbClr val="EEBD33"/>
                </a:solidFill>
                <a:latin typeface="Calibri"/>
                <a:ea typeface="Calibri"/>
                <a:cs typeface="Calibri"/>
                <a:sym typeface="Calibri"/>
              </a:rPr>
              <a:t>¿Donde la podemos encontrar?</a:t>
            </a:r>
            <a:endParaRPr b="0" i="0" sz="2500" u="none" cap="none" strike="noStrike">
              <a:solidFill>
                <a:srgbClr val="EEBD3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Imagen que contiene Logotipo&#10;&#10;Descripción generada automáticamente" id="133" name="Google Shape;133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77286" y="3969648"/>
            <a:ext cx="1677454" cy="62070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tipo&#10;&#10;Descripción generada automáticamente" id="134" name="Google Shape;134;p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277635" y="4039251"/>
            <a:ext cx="582236" cy="51366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n que contiene texto, dibujo&#10;&#10;Descripción generada automáticamente" id="135" name="Google Shape;135;p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157686" y="4092773"/>
            <a:ext cx="1913515" cy="40662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n que contiene Texto&#10;&#10;Descripción generada automáticamente" id="136" name="Google Shape;136;p1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160825" y="3969648"/>
            <a:ext cx="1495334" cy="8111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ráfico, Gráfico de líneas&#10;&#10;Descripción generada automáticamente" id="141" name="Google Shape;141;p2"/>
          <p:cNvPicPr preferRelativeResize="0"/>
          <p:nvPr/>
        </p:nvPicPr>
        <p:blipFill rotWithShape="1">
          <a:blip r:embed="rId3">
            <a:alphaModFix amt="50000"/>
          </a:blip>
          <a:srcRect b="0" l="0" r="0" t="0"/>
          <a:stretch/>
        </p:blipFill>
        <p:spPr>
          <a:xfrm>
            <a:off x="7258049" y="4313585"/>
            <a:ext cx="1792773" cy="73921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trón de fondo&#10;&#10;Descripción generada automáticamente" id="142" name="Google Shape;142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10800000">
            <a:off x="71573" y="74603"/>
            <a:ext cx="992845" cy="1955209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"/>
          <p:cNvSpPr txBox="1"/>
          <p:nvPr/>
        </p:nvSpPr>
        <p:spPr>
          <a:xfrm>
            <a:off x="221456" y="477203"/>
            <a:ext cx="89226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s" sz="2400" u="none" cap="none" strike="noStrike">
                <a:solidFill>
                  <a:srgbClr val="7F4EBD"/>
                </a:solidFill>
                <a:latin typeface="Calibri"/>
                <a:ea typeface="Calibri"/>
                <a:cs typeface="Calibri"/>
                <a:sym typeface="Calibri"/>
              </a:rPr>
              <a:t>¿Que es la ciencia de datos?</a:t>
            </a:r>
            <a:endParaRPr b="0" i="0" sz="2400" u="none" cap="none" strike="noStrike">
              <a:solidFill>
                <a:srgbClr val="7F4EB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2"/>
          <p:cNvSpPr/>
          <p:nvPr/>
        </p:nvSpPr>
        <p:spPr>
          <a:xfrm>
            <a:off x="293227" y="898640"/>
            <a:ext cx="4318800" cy="34200"/>
          </a:xfrm>
          <a:prstGeom prst="rect">
            <a:avLst/>
          </a:prstGeom>
          <a:solidFill>
            <a:srgbClr val="7F4EBD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2"/>
          <p:cNvSpPr txBox="1"/>
          <p:nvPr/>
        </p:nvSpPr>
        <p:spPr>
          <a:xfrm>
            <a:off x="221449" y="1221573"/>
            <a:ext cx="7824300" cy="32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Calibri"/>
              <a:buChar char="●"/>
            </a:pPr>
            <a:r>
              <a:rPr b="0" i="0" lang="es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¿Qué conocen de ciencia de datos y de bases de datos?</a:t>
            </a:r>
            <a:endParaRPr b="0" i="0" sz="24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Calibri"/>
              <a:buChar char="●"/>
            </a:pPr>
            <a:r>
              <a:rPr b="0" i="0" lang="es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¿De qué hablamos cuando hablamos de ciencia de datos?</a:t>
            </a:r>
            <a:endParaRPr b="0" i="0" sz="24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Calibri"/>
              <a:buChar char="●"/>
            </a:pPr>
            <a:r>
              <a:rPr b="0" i="0" lang="es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¿Y cuando hablamos de análisis de datos?</a:t>
            </a:r>
            <a:endParaRPr b="0" i="0" sz="24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Calibri"/>
              <a:buChar char="●"/>
            </a:pPr>
            <a:r>
              <a:rPr b="0" i="0" lang="es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¿Cuáles son las diferencias entre ciencia de datos, análisis de datos e inteligencia artificial?</a:t>
            </a:r>
            <a:endParaRPr b="0" i="0" sz="24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Calibri"/>
              <a:buChar char="●"/>
            </a:pPr>
            <a:r>
              <a:rPr b="0" i="0" lang="es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¿Qué es un dato? ¿Cuál es la diferencia entre dato, información, hecho y evidencia?</a:t>
            </a:r>
            <a:endParaRPr b="0" i="0" sz="24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Código QR&#10;&#10;Descripción generada automáticamente" id="146" name="Google Shape;146;p2"/>
          <p:cNvPicPr preferRelativeResize="0"/>
          <p:nvPr/>
        </p:nvPicPr>
        <p:blipFill rotWithShape="1">
          <a:blip r:embed="rId5">
            <a:alphaModFix amt="35000"/>
          </a:blip>
          <a:srcRect b="0" l="0" r="0" t="0"/>
          <a:stretch/>
        </p:blipFill>
        <p:spPr>
          <a:xfrm>
            <a:off x="8285028" y="123231"/>
            <a:ext cx="718457" cy="15267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n que contiene Logotipo&#10;&#10;Descripción generada automáticamente" id="147" name="Google Shape;147;p2"/>
          <p:cNvPicPr preferRelativeResize="0"/>
          <p:nvPr/>
        </p:nvPicPr>
        <p:blipFill rotWithShape="1">
          <a:blip r:embed="rId6">
            <a:alphaModFix amt="50000"/>
          </a:blip>
          <a:srcRect b="0" l="0" r="0" t="0"/>
          <a:stretch/>
        </p:blipFill>
        <p:spPr>
          <a:xfrm>
            <a:off x="4201086" y="4274448"/>
            <a:ext cx="1677454" cy="6207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"/>
          <p:cNvPicPr preferRelativeResize="0"/>
          <p:nvPr/>
        </p:nvPicPr>
        <p:blipFill rotWithShape="1">
          <a:blip r:embed="rId7">
            <a:alphaModFix amt="51000"/>
          </a:blip>
          <a:srcRect b="0" l="0" r="0" t="0"/>
          <a:stretch/>
        </p:blipFill>
        <p:spPr>
          <a:xfrm>
            <a:off x="1136660" y="4344051"/>
            <a:ext cx="582236" cy="5136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"/>
          <p:cNvPicPr preferRelativeResize="0"/>
          <p:nvPr/>
        </p:nvPicPr>
        <p:blipFill rotWithShape="1">
          <a:blip r:embed="rId5">
            <a:alphaModFix amt="50000"/>
          </a:blip>
          <a:srcRect b="0" l="0" r="0" t="0"/>
          <a:stretch/>
        </p:blipFill>
        <p:spPr>
          <a:xfrm>
            <a:off x="2081486" y="4397573"/>
            <a:ext cx="1913515" cy="4066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"/>
          <p:cNvPicPr preferRelativeResize="0"/>
          <p:nvPr/>
        </p:nvPicPr>
        <p:blipFill rotWithShape="1">
          <a:blip r:embed="rId8">
            <a:alphaModFix amt="50000"/>
          </a:blip>
          <a:srcRect b="0" l="0" r="0" t="0"/>
          <a:stretch/>
        </p:blipFill>
        <p:spPr>
          <a:xfrm>
            <a:off x="6084625" y="4274448"/>
            <a:ext cx="1495334" cy="8111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ráfico, Gráfico de líneas&#10;&#10;Descripción generada automáticamente" id="155" name="Google Shape;155;p3"/>
          <p:cNvPicPr preferRelativeResize="0"/>
          <p:nvPr/>
        </p:nvPicPr>
        <p:blipFill rotWithShape="1">
          <a:blip r:embed="rId3">
            <a:alphaModFix amt="50000"/>
          </a:blip>
          <a:srcRect b="0" l="0" r="0" t="0"/>
          <a:stretch/>
        </p:blipFill>
        <p:spPr>
          <a:xfrm>
            <a:off x="7258049" y="4313585"/>
            <a:ext cx="1792773" cy="73921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trón de fondo&#10;&#10;Descripción generada automáticamente" id="156" name="Google Shape;156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10800000">
            <a:off x="71573" y="74603"/>
            <a:ext cx="992845" cy="1955209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3"/>
          <p:cNvSpPr txBox="1"/>
          <p:nvPr/>
        </p:nvSpPr>
        <p:spPr>
          <a:xfrm>
            <a:off x="221450" y="477200"/>
            <a:ext cx="78243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2400" u="none" cap="none" strike="noStrike">
                <a:solidFill>
                  <a:srgbClr val="7F4EBD"/>
                </a:solidFill>
                <a:latin typeface="Calibri"/>
                <a:ea typeface="Calibri"/>
                <a:cs typeface="Calibri"/>
                <a:sym typeface="Calibri"/>
              </a:rPr>
              <a:t>¿En dónde encontramos casos de ciencia de datos?</a:t>
            </a:r>
            <a:endParaRPr b="0" i="0" sz="2400" u="none" cap="none" strike="noStrike">
              <a:solidFill>
                <a:srgbClr val="7F4EB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7F4EB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7F4EB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3"/>
          <p:cNvSpPr/>
          <p:nvPr/>
        </p:nvSpPr>
        <p:spPr>
          <a:xfrm>
            <a:off x="293227" y="898640"/>
            <a:ext cx="4318800" cy="34200"/>
          </a:xfrm>
          <a:prstGeom prst="rect">
            <a:avLst/>
          </a:prstGeom>
          <a:solidFill>
            <a:srgbClr val="7F4EBD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Código QR&#10;&#10;Descripción generada automáticamente" id="159" name="Google Shape;159;p3"/>
          <p:cNvPicPr preferRelativeResize="0"/>
          <p:nvPr/>
        </p:nvPicPr>
        <p:blipFill rotWithShape="1">
          <a:blip r:embed="rId5">
            <a:alphaModFix amt="35000"/>
          </a:blip>
          <a:srcRect b="0" l="0" r="0" t="0"/>
          <a:stretch/>
        </p:blipFill>
        <p:spPr>
          <a:xfrm>
            <a:off x="8285028" y="123231"/>
            <a:ext cx="718457" cy="1526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612027" y="1225138"/>
            <a:ext cx="4123981" cy="309298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n que contiene Logotipo&#10;&#10;Descripción generada automáticamente" id="161" name="Google Shape;161;p3"/>
          <p:cNvPicPr preferRelativeResize="0"/>
          <p:nvPr/>
        </p:nvPicPr>
        <p:blipFill rotWithShape="1">
          <a:blip r:embed="rId7">
            <a:alphaModFix amt="50000"/>
          </a:blip>
          <a:srcRect b="0" l="0" r="0" t="0"/>
          <a:stretch/>
        </p:blipFill>
        <p:spPr>
          <a:xfrm>
            <a:off x="4201086" y="4274448"/>
            <a:ext cx="1677454" cy="6207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3"/>
          <p:cNvPicPr preferRelativeResize="0"/>
          <p:nvPr/>
        </p:nvPicPr>
        <p:blipFill rotWithShape="1">
          <a:blip r:embed="rId8">
            <a:alphaModFix amt="51000"/>
          </a:blip>
          <a:srcRect b="0" l="0" r="0" t="0"/>
          <a:stretch/>
        </p:blipFill>
        <p:spPr>
          <a:xfrm>
            <a:off x="1136660" y="4344051"/>
            <a:ext cx="582236" cy="5136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3"/>
          <p:cNvPicPr preferRelativeResize="0"/>
          <p:nvPr/>
        </p:nvPicPr>
        <p:blipFill rotWithShape="1">
          <a:blip r:embed="rId5">
            <a:alphaModFix amt="50000"/>
          </a:blip>
          <a:srcRect b="0" l="0" r="0" t="0"/>
          <a:stretch/>
        </p:blipFill>
        <p:spPr>
          <a:xfrm>
            <a:off x="2081486" y="4397573"/>
            <a:ext cx="1913515" cy="4066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3"/>
          <p:cNvPicPr preferRelativeResize="0"/>
          <p:nvPr/>
        </p:nvPicPr>
        <p:blipFill rotWithShape="1">
          <a:blip r:embed="rId9">
            <a:alphaModFix amt="50000"/>
          </a:blip>
          <a:srcRect b="0" l="0" r="0" t="0"/>
          <a:stretch/>
        </p:blipFill>
        <p:spPr>
          <a:xfrm>
            <a:off x="6084625" y="4274448"/>
            <a:ext cx="1495334" cy="8111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3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1216819" y="1085240"/>
            <a:ext cx="3036808" cy="30368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ráfico, Gráfico de líneas&#10;&#10;Descripción generada automáticamente" id="170" name="Google Shape;170;p4"/>
          <p:cNvPicPr preferRelativeResize="0"/>
          <p:nvPr/>
        </p:nvPicPr>
        <p:blipFill rotWithShape="1">
          <a:blip r:embed="rId3">
            <a:alphaModFix amt="50000"/>
          </a:blip>
          <a:srcRect b="0" l="0" r="0" t="0"/>
          <a:stretch/>
        </p:blipFill>
        <p:spPr>
          <a:xfrm>
            <a:off x="7258049" y="4313585"/>
            <a:ext cx="1792773" cy="73921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trón de fondo&#10;&#10;Descripción generada automáticamente" id="171" name="Google Shape;171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10800000">
            <a:off x="71573" y="74603"/>
            <a:ext cx="992845" cy="1955209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4"/>
          <p:cNvSpPr txBox="1"/>
          <p:nvPr/>
        </p:nvSpPr>
        <p:spPr>
          <a:xfrm>
            <a:off x="221450" y="477200"/>
            <a:ext cx="78243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" sz="2400" u="none" cap="none" strike="noStrike">
                <a:solidFill>
                  <a:srgbClr val="7F4EBD"/>
                </a:solidFill>
                <a:latin typeface="Calibri"/>
                <a:ea typeface="Calibri"/>
                <a:cs typeface="Calibri"/>
                <a:sym typeface="Calibri"/>
              </a:rPr>
              <a:t>¿En dónde encontramos casos de ciencia de datos?</a:t>
            </a:r>
            <a:endParaRPr b="0" i="0" sz="2400" u="none" cap="none" strike="noStrike">
              <a:solidFill>
                <a:srgbClr val="7F4EB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7F4EB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7F4EB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4"/>
          <p:cNvSpPr/>
          <p:nvPr/>
        </p:nvSpPr>
        <p:spPr>
          <a:xfrm>
            <a:off x="293227" y="898640"/>
            <a:ext cx="4318800" cy="34200"/>
          </a:xfrm>
          <a:prstGeom prst="rect">
            <a:avLst/>
          </a:prstGeom>
          <a:solidFill>
            <a:srgbClr val="7F4EBD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Código QR&#10;&#10;Descripción generada automáticamente" id="174" name="Google Shape;174;p4"/>
          <p:cNvPicPr preferRelativeResize="0"/>
          <p:nvPr/>
        </p:nvPicPr>
        <p:blipFill rotWithShape="1">
          <a:blip r:embed="rId5">
            <a:alphaModFix amt="35000"/>
          </a:blip>
          <a:srcRect b="0" l="0" r="0" t="0"/>
          <a:stretch/>
        </p:blipFill>
        <p:spPr>
          <a:xfrm>
            <a:off x="8285028" y="123231"/>
            <a:ext cx="718457" cy="1526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538850" y="1469497"/>
            <a:ext cx="3746176" cy="24968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4"/>
          <p:cNvPicPr preferRelativeResize="0"/>
          <p:nvPr/>
        </p:nvPicPr>
        <p:blipFill rotWithShape="1">
          <a:blip r:embed="rId7">
            <a:alphaModFix/>
          </a:blip>
          <a:srcRect b="0" l="108" r="119" t="0"/>
          <a:stretch/>
        </p:blipFill>
        <p:spPr>
          <a:xfrm>
            <a:off x="221450" y="1469512"/>
            <a:ext cx="4234051" cy="2387041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4"/>
          <p:cNvSpPr txBox="1"/>
          <p:nvPr/>
        </p:nvSpPr>
        <p:spPr>
          <a:xfrm>
            <a:off x="113225" y="3856550"/>
            <a:ext cx="4450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s" sz="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https://www.youtube.com/watch?v=uBFSDcfRwQg</a:t>
            </a:r>
            <a:endParaRPr b="0" i="0" sz="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Imagen que contiene Logotipo&#10;&#10;Descripción generada automáticamente" id="178" name="Google Shape;178;p4"/>
          <p:cNvPicPr preferRelativeResize="0"/>
          <p:nvPr/>
        </p:nvPicPr>
        <p:blipFill rotWithShape="1">
          <a:blip r:embed="rId8">
            <a:alphaModFix amt="50000"/>
          </a:blip>
          <a:srcRect b="0" l="0" r="0" t="0"/>
          <a:stretch/>
        </p:blipFill>
        <p:spPr>
          <a:xfrm>
            <a:off x="4201086" y="4274448"/>
            <a:ext cx="1677454" cy="6207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4"/>
          <p:cNvPicPr preferRelativeResize="0"/>
          <p:nvPr/>
        </p:nvPicPr>
        <p:blipFill rotWithShape="1">
          <a:blip r:embed="rId9">
            <a:alphaModFix amt="51000"/>
          </a:blip>
          <a:srcRect b="0" l="0" r="0" t="0"/>
          <a:stretch/>
        </p:blipFill>
        <p:spPr>
          <a:xfrm>
            <a:off x="1136660" y="4344051"/>
            <a:ext cx="582236" cy="5136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4"/>
          <p:cNvPicPr preferRelativeResize="0"/>
          <p:nvPr/>
        </p:nvPicPr>
        <p:blipFill rotWithShape="1">
          <a:blip r:embed="rId5">
            <a:alphaModFix amt="50000"/>
          </a:blip>
          <a:srcRect b="0" l="0" r="0" t="0"/>
          <a:stretch/>
        </p:blipFill>
        <p:spPr>
          <a:xfrm>
            <a:off x="2081486" y="4397573"/>
            <a:ext cx="1913515" cy="4066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4"/>
          <p:cNvPicPr preferRelativeResize="0"/>
          <p:nvPr/>
        </p:nvPicPr>
        <p:blipFill rotWithShape="1">
          <a:blip r:embed="rId10">
            <a:alphaModFix amt="50000"/>
          </a:blip>
          <a:srcRect b="0" l="0" r="0" t="0"/>
          <a:stretch/>
        </p:blipFill>
        <p:spPr>
          <a:xfrm>
            <a:off x="6084625" y="4274448"/>
            <a:ext cx="1495334" cy="8111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ráfico, Gráfico de líneas&#10;&#10;Descripción generada automáticamente" id="186" name="Google Shape;186;p5"/>
          <p:cNvPicPr preferRelativeResize="0"/>
          <p:nvPr/>
        </p:nvPicPr>
        <p:blipFill rotWithShape="1">
          <a:blip r:embed="rId3">
            <a:alphaModFix amt="50000"/>
          </a:blip>
          <a:srcRect b="0" l="0" r="0" t="0"/>
          <a:stretch/>
        </p:blipFill>
        <p:spPr>
          <a:xfrm>
            <a:off x="7258049" y="4313585"/>
            <a:ext cx="1792773" cy="73921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trón de fondo&#10;&#10;Descripción generada automáticamente" id="187" name="Google Shape;187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10800000">
            <a:off x="71573" y="74603"/>
            <a:ext cx="992845" cy="1955209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5"/>
          <p:cNvSpPr txBox="1"/>
          <p:nvPr/>
        </p:nvSpPr>
        <p:spPr>
          <a:xfrm>
            <a:off x="221450" y="477200"/>
            <a:ext cx="78243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" sz="2400" u="none" cap="none" strike="noStrike">
                <a:solidFill>
                  <a:srgbClr val="7F4EBD"/>
                </a:solidFill>
                <a:latin typeface="Calibri"/>
                <a:ea typeface="Calibri"/>
                <a:cs typeface="Calibri"/>
                <a:sym typeface="Calibri"/>
              </a:rPr>
              <a:t>¿En dónde encontramos casos de ciencia de datos?</a:t>
            </a:r>
            <a:endParaRPr b="0" i="0" sz="2400" u="none" cap="none" strike="noStrike">
              <a:solidFill>
                <a:srgbClr val="7F4EB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7F4EB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7F4EB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p5"/>
          <p:cNvSpPr/>
          <p:nvPr/>
        </p:nvSpPr>
        <p:spPr>
          <a:xfrm>
            <a:off x="293227" y="898640"/>
            <a:ext cx="4318800" cy="34200"/>
          </a:xfrm>
          <a:prstGeom prst="rect">
            <a:avLst/>
          </a:prstGeom>
          <a:solidFill>
            <a:srgbClr val="7F4EBD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Código QR&#10;&#10;Descripción generada automáticamente" id="190" name="Google Shape;190;p5"/>
          <p:cNvPicPr preferRelativeResize="0"/>
          <p:nvPr/>
        </p:nvPicPr>
        <p:blipFill rotWithShape="1">
          <a:blip r:embed="rId5">
            <a:alphaModFix amt="35000"/>
          </a:blip>
          <a:srcRect b="0" l="0" r="0" t="0"/>
          <a:stretch/>
        </p:blipFill>
        <p:spPr>
          <a:xfrm>
            <a:off x="8285028" y="123231"/>
            <a:ext cx="718457" cy="1526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93225" y="1278487"/>
            <a:ext cx="4214979" cy="28088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5"/>
          <p:cNvPicPr preferRelativeResize="0"/>
          <p:nvPr/>
        </p:nvPicPr>
        <p:blipFill rotWithShape="1">
          <a:blip r:embed="rId7">
            <a:alphaModFix/>
          </a:blip>
          <a:srcRect b="0" l="0" r="0" t="9181"/>
          <a:stretch/>
        </p:blipFill>
        <p:spPr>
          <a:xfrm>
            <a:off x="4688225" y="1276075"/>
            <a:ext cx="4123980" cy="2808903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5"/>
          <p:cNvSpPr txBox="1"/>
          <p:nvPr/>
        </p:nvSpPr>
        <p:spPr>
          <a:xfrm>
            <a:off x="4692300" y="4008775"/>
            <a:ext cx="3434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s" sz="1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Fuente: https://ai.stanford.edu/~jkrause/cars/car_dataset.html</a:t>
            </a:r>
            <a:endParaRPr b="0" i="0" sz="1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Imagen que contiene Logotipo&#10;&#10;Descripción generada automáticamente" id="194" name="Google Shape;194;p5"/>
          <p:cNvPicPr preferRelativeResize="0"/>
          <p:nvPr/>
        </p:nvPicPr>
        <p:blipFill rotWithShape="1">
          <a:blip r:embed="rId8">
            <a:alphaModFix amt="50000"/>
          </a:blip>
          <a:srcRect b="0" l="0" r="0" t="0"/>
          <a:stretch/>
        </p:blipFill>
        <p:spPr>
          <a:xfrm>
            <a:off x="4201086" y="4274448"/>
            <a:ext cx="1677454" cy="6207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5"/>
          <p:cNvPicPr preferRelativeResize="0"/>
          <p:nvPr/>
        </p:nvPicPr>
        <p:blipFill rotWithShape="1">
          <a:blip r:embed="rId9">
            <a:alphaModFix amt="51000"/>
          </a:blip>
          <a:srcRect b="0" l="0" r="0" t="0"/>
          <a:stretch/>
        </p:blipFill>
        <p:spPr>
          <a:xfrm>
            <a:off x="1136660" y="4344051"/>
            <a:ext cx="582236" cy="5136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5"/>
          <p:cNvPicPr preferRelativeResize="0"/>
          <p:nvPr/>
        </p:nvPicPr>
        <p:blipFill rotWithShape="1">
          <a:blip r:embed="rId5">
            <a:alphaModFix amt="50000"/>
          </a:blip>
          <a:srcRect b="0" l="0" r="0" t="0"/>
          <a:stretch/>
        </p:blipFill>
        <p:spPr>
          <a:xfrm>
            <a:off x="2081486" y="4397573"/>
            <a:ext cx="1913515" cy="4066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5"/>
          <p:cNvPicPr preferRelativeResize="0"/>
          <p:nvPr/>
        </p:nvPicPr>
        <p:blipFill rotWithShape="1">
          <a:blip r:embed="rId10">
            <a:alphaModFix amt="50000"/>
          </a:blip>
          <a:srcRect b="0" l="0" r="0" t="0"/>
          <a:stretch/>
        </p:blipFill>
        <p:spPr>
          <a:xfrm>
            <a:off x="6084625" y="4274448"/>
            <a:ext cx="1495334" cy="8111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ráfico, Gráfico de líneas&#10;&#10;Descripción generada automáticamente" id="202" name="Google Shape;202;p6"/>
          <p:cNvPicPr preferRelativeResize="0"/>
          <p:nvPr/>
        </p:nvPicPr>
        <p:blipFill rotWithShape="1">
          <a:blip r:embed="rId3">
            <a:alphaModFix amt="50000"/>
          </a:blip>
          <a:srcRect b="0" l="0" r="0" t="0"/>
          <a:stretch/>
        </p:blipFill>
        <p:spPr>
          <a:xfrm>
            <a:off x="7258049" y="4313585"/>
            <a:ext cx="1792773" cy="73921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trón de fondo&#10;&#10;Descripción generada automáticamente" id="203" name="Google Shape;203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10800000">
            <a:off x="71573" y="74603"/>
            <a:ext cx="992845" cy="1955209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 txBox="1"/>
          <p:nvPr/>
        </p:nvSpPr>
        <p:spPr>
          <a:xfrm>
            <a:off x="221450" y="477200"/>
            <a:ext cx="78243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" sz="2400" u="none" cap="none" strike="noStrike">
                <a:solidFill>
                  <a:srgbClr val="7F4EBD"/>
                </a:solidFill>
                <a:latin typeface="Calibri"/>
                <a:ea typeface="Calibri"/>
                <a:cs typeface="Calibri"/>
                <a:sym typeface="Calibri"/>
              </a:rPr>
              <a:t>¿En dónde encontramos casos de ciencia de datos?</a:t>
            </a:r>
            <a:endParaRPr b="0" i="0" sz="2400" u="none" cap="none" strike="noStrike">
              <a:solidFill>
                <a:srgbClr val="7F4EB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7F4EB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7F4EB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6"/>
          <p:cNvSpPr/>
          <p:nvPr/>
        </p:nvSpPr>
        <p:spPr>
          <a:xfrm>
            <a:off x="293227" y="898640"/>
            <a:ext cx="4318800" cy="34200"/>
          </a:xfrm>
          <a:prstGeom prst="rect">
            <a:avLst/>
          </a:prstGeom>
          <a:solidFill>
            <a:srgbClr val="7F4EBD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Código QR&#10;&#10;Descripción generada automáticamente" id="206" name="Google Shape;206;p6"/>
          <p:cNvPicPr preferRelativeResize="0"/>
          <p:nvPr/>
        </p:nvPicPr>
        <p:blipFill rotWithShape="1">
          <a:blip r:embed="rId5">
            <a:alphaModFix amt="35000"/>
          </a:blip>
          <a:srcRect b="0" l="0" r="0" t="0"/>
          <a:stretch/>
        </p:blipFill>
        <p:spPr>
          <a:xfrm>
            <a:off x="8285028" y="123231"/>
            <a:ext cx="718457" cy="15267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6"/>
          <p:cNvPicPr preferRelativeResize="0"/>
          <p:nvPr/>
        </p:nvPicPr>
        <p:blipFill rotWithShape="1">
          <a:blip r:embed="rId6">
            <a:alphaModFix/>
          </a:blip>
          <a:srcRect b="25120" l="0" r="0" t="0"/>
          <a:stretch/>
        </p:blipFill>
        <p:spPr>
          <a:xfrm>
            <a:off x="5258400" y="1180750"/>
            <a:ext cx="2152050" cy="2861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6"/>
          <p:cNvPicPr preferRelativeResize="0"/>
          <p:nvPr/>
        </p:nvPicPr>
        <p:blipFill rotWithShape="1">
          <a:blip r:embed="rId7">
            <a:alphaModFix/>
          </a:blip>
          <a:srcRect b="0" l="20597" r="0" t="0"/>
          <a:stretch/>
        </p:blipFill>
        <p:spPr>
          <a:xfrm>
            <a:off x="588475" y="1180750"/>
            <a:ext cx="3639200" cy="2861074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6"/>
          <p:cNvSpPr txBox="1"/>
          <p:nvPr/>
        </p:nvSpPr>
        <p:spPr>
          <a:xfrm>
            <a:off x="69050" y="3889425"/>
            <a:ext cx="4450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s" sz="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Fuente: https://pulsosocial.com/2018/10/04/startup-argentina-uala-levanta-usd-34-m-en-ronda-liderada-por-goldman-sachs-group/</a:t>
            </a:r>
            <a:endParaRPr b="0" i="0" sz="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p6"/>
          <p:cNvSpPr txBox="1"/>
          <p:nvPr/>
        </p:nvSpPr>
        <p:spPr>
          <a:xfrm>
            <a:off x="5017350" y="3965625"/>
            <a:ext cx="4450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s" sz="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Fuente: https://trivia-crack-adventure-gor.softonic.com/android</a:t>
            </a:r>
            <a:endParaRPr b="0" i="0" sz="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Imagen que contiene Logotipo&#10;&#10;Descripción generada automáticamente" id="211" name="Google Shape;211;p6"/>
          <p:cNvPicPr preferRelativeResize="0"/>
          <p:nvPr/>
        </p:nvPicPr>
        <p:blipFill rotWithShape="1">
          <a:blip r:embed="rId8">
            <a:alphaModFix amt="50000"/>
          </a:blip>
          <a:srcRect b="0" l="0" r="0" t="0"/>
          <a:stretch/>
        </p:blipFill>
        <p:spPr>
          <a:xfrm>
            <a:off x="4201086" y="4274448"/>
            <a:ext cx="1677454" cy="62070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6"/>
          <p:cNvPicPr preferRelativeResize="0"/>
          <p:nvPr/>
        </p:nvPicPr>
        <p:blipFill rotWithShape="1">
          <a:blip r:embed="rId9">
            <a:alphaModFix amt="51000"/>
          </a:blip>
          <a:srcRect b="0" l="0" r="0" t="0"/>
          <a:stretch/>
        </p:blipFill>
        <p:spPr>
          <a:xfrm>
            <a:off x="1136660" y="4344051"/>
            <a:ext cx="582236" cy="5136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6"/>
          <p:cNvPicPr preferRelativeResize="0"/>
          <p:nvPr/>
        </p:nvPicPr>
        <p:blipFill rotWithShape="1">
          <a:blip r:embed="rId5">
            <a:alphaModFix amt="50000"/>
          </a:blip>
          <a:srcRect b="0" l="0" r="0" t="0"/>
          <a:stretch/>
        </p:blipFill>
        <p:spPr>
          <a:xfrm>
            <a:off x="2081486" y="4397573"/>
            <a:ext cx="1913515" cy="40662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6"/>
          <p:cNvPicPr preferRelativeResize="0"/>
          <p:nvPr/>
        </p:nvPicPr>
        <p:blipFill rotWithShape="1">
          <a:blip r:embed="rId10">
            <a:alphaModFix amt="50000"/>
          </a:blip>
          <a:srcRect b="0" l="0" r="0" t="0"/>
          <a:stretch/>
        </p:blipFill>
        <p:spPr>
          <a:xfrm>
            <a:off x="6084625" y="4274448"/>
            <a:ext cx="1495334" cy="8111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ráfico, Gráfico de líneas&#10;&#10;Descripción generada automáticamente" id="219" name="Google Shape;219;p7"/>
          <p:cNvPicPr preferRelativeResize="0"/>
          <p:nvPr/>
        </p:nvPicPr>
        <p:blipFill rotWithShape="1">
          <a:blip r:embed="rId3">
            <a:alphaModFix amt="50000"/>
          </a:blip>
          <a:srcRect b="0" l="0" r="0" t="0"/>
          <a:stretch/>
        </p:blipFill>
        <p:spPr>
          <a:xfrm>
            <a:off x="7258049" y="4313585"/>
            <a:ext cx="1792773" cy="73921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trón de fondo&#10;&#10;Descripción generada automáticamente" id="220" name="Google Shape;220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10800000">
            <a:off x="71573" y="74603"/>
            <a:ext cx="992845" cy="1955209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7"/>
          <p:cNvSpPr txBox="1"/>
          <p:nvPr/>
        </p:nvSpPr>
        <p:spPr>
          <a:xfrm>
            <a:off x="369275" y="464250"/>
            <a:ext cx="78243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2400" u="none" cap="none" strike="noStrike">
                <a:solidFill>
                  <a:srgbClr val="7F4EBD"/>
                </a:solidFill>
                <a:latin typeface="Calibri"/>
                <a:ea typeface="Calibri"/>
                <a:cs typeface="Calibri"/>
                <a:sym typeface="Calibri"/>
              </a:rPr>
              <a:t>En tu día a día </a:t>
            </a:r>
            <a:endParaRPr b="0" i="0" sz="2400" u="none" cap="none" strike="noStrike">
              <a:solidFill>
                <a:srgbClr val="7F4EB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" sz="2400" u="none" cap="none" strike="noStrike">
                <a:solidFill>
                  <a:srgbClr val="7F4EBD"/>
                </a:solidFill>
                <a:latin typeface="Calibri"/>
                <a:ea typeface="Calibri"/>
                <a:cs typeface="Calibri"/>
                <a:sym typeface="Calibri"/>
              </a:rPr>
              <a:t>¿que usas que utilice la ciencia de datos?</a:t>
            </a:r>
            <a:endParaRPr b="0" i="0" sz="2400" u="none" cap="none" strike="noStrike">
              <a:solidFill>
                <a:srgbClr val="7F4EB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7F4EB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7F4EB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Google Shape;222;p7"/>
          <p:cNvSpPr/>
          <p:nvPr/>
        </p:nvSpPr>
        <p:spPr>
          <a:xfrm>
            <a:off x="2122027" y="1355840"/>
            <a:ext cx="4318800" cy="34200"/>
          </a:xfrm>
          <a:prstGeom prst="rect">
            <a:avLst/>
          </a:prstGeom>
          <a:solidFill>
            <a:srgbClr val="7F4EBD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Código QR&#10;&#10;Descripción generada automáticamente" id="223" name="Google Shape;223;p7"/>
          <p:cNvPicPr preferRelativeResize="0"/>
          <p:nvPr/>
        </p:nvPicPr>
        <p:blipFill rotWithShape="1">
          <a:blip r:embed="rId5">
            <a:alphaModFix amt="35000"/>
          </a:blip>
          <a:srcRect b="0" l="0" r="0" t="0"/>
          <a:stretch/>
        </p:blipFill>
        <p:spPr>
          <a:xfrm>
            <a:off x="8285028" y="123231"/>
            <a:ext cx="718457" cy="152672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804975" y="1578078"/>
            <a:ext cx="5229226" cy="2639125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7"/>
          <p:cNvSpPr txBox="1"/>
          <p:nvPr/>
        </p:nvSpPr>
        <p:spPr>
          <a:xfrm>
            <a:off x="1957375" y="4064800"/>
            <a:ext cx="4450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s" sz="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Fuente: https://itmastersmag.com/noticias-analisis/un-empujon-a-las-startups-fintech/</a:t>
            </a:r>
            <a:endParaRPr b="0" i="0" sz="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Imagen que contiene Logotipo&#10;&#10;Descripción generada automáticamente" id="226" name="Google Shape;226;p7"/>
          <p:cNvPicPr preferRelativeResize="0"/>
          <p:nvPr/>
        </p:nvPicPr>
        <p:blipFill rotWithShape="1">
          <a:blip r:embed="rId7">
            <a:alphaModFix amt="50000"/>
          </a:blip>
          <a:srcRect b="0" l="0" r="0" t="0"/>
          <a:stretch/>
        </p:blipFill>
        <p:spPr>
          <a:xfrm>
            <a:off x="4201086" y="4274448"/>
            <a:ext cx="1677454" cy="62070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7"/>
          <p:cNvPicPr preferRelativeResize="0"/>
          <p:nvPr/>
        </p:nvPicPr>
        <p:blipFill rotWithShape="1">
          <a:blip r:embed="rId8">
            <a:alphaModFix amt="51000"/>
          </a:blip>
          <a:srcRect b="0" l="0" r="0" t="0"/>
          <a:stretch/>
        </p:blipFill>
        <p:spPr>
          <a:xfrm>
            <a:off x="1136660" y="4344051"/>
            <a:ext cx="582236" cy="5136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7"/>
          <p:cNvPicPr preferRelativeResize="0"/>
          <p:nvPr/>
        </p:nvPicPr>
        <p:blipFill rotWithShape="1">
          <a:blip r:embed="rId5">
            <a:alphaModFix amt="50000"/>
          </a:blip>
          <a:srcRect b="0" l="0" r="0" t="0"/>
          <a:stretch/>
        </p:blipFill>
        <p:spPr>
          <a:xfrm>
            <a:off x="2081486" y="4397573"/>
            <a:ext cx="1913515" cy="406622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7"/>
          <p:cNvPicPr preferRelativeResize="0"/>
          <p:nvPr/>
        </p:nvPicPr>
        <p:blipFill rotWithShape="1">
          <a:blip r:embed="rId9">
            <a:alphaModFix amt="50000"/>
          </a:blip>
          <a:srcRect b="0" l="0" r="0" t="0"/>
          <a:stretch/>
        </p:blipFill>
        <p:spPr>
          <a:xfrm>
            <a:off x="6084625" y="4274448"/>
            <a:ext cx="1495334" cy="8111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